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99" r:id="rId2"/>
    <p:sldId id="302" r:id="rId3"/>
    <p:sldId id="303" r:id="rId4"/>
    <p:sldId id="307" r:id="rId5"/>
    <p:sldId id="304" r:id="rId6"/>
    <p:sldId id="314" r:id="rId7"/>
    <p:sldId id="308" r:id="rId8"/>
    <p:sldId id="309" r:id="rId9"/>
    <p:sldId id="319" r:id="rId10"/>
    <p:sldId id="311" r:id="rId11"/>
    <p:sldId id="315" r:id="rId12"/>
    <p:sldId id="313" r:id="rId13"/>
    <p:sldId id="318" r:id="rId14"/>
    <p:sldId id="317" r:id="rId15"/>
    <p:sldId id="316" r:id="rId16"/>
  </p:sldIdLst>
  <p:sldSz cx="9144000" cy="6858000" type="screen4x3"/>
  <p:notesSz cx="6669088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DA4CBA76-5802-4D40-8F8C-06A7A90720A2}">
          <p14:sldIdLst>
            <p14:sldId id="299"/>
            <p14:sldId id="302"/>
            <p14:sldId id="303"/>
            <p14:sldId id="307"/>
            <p14:sldId id="304"/>
            <p14:sldId id="314"/>
            <p14:sldId id="308"/>
            <p14:sldId id="309"/>
            <p14:sldId id="319"/>
            <p14:sldId id="311"/>
            <p14:sldId id="315"/>
            <p14:sldId id="313"/>
            <p14:sldId id="318"/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637" autoAdjust="0"/>
  </p:normalViewPr>
  <p:slideViewPr>
    <p:cSldViewPr>
      <p:cViewPr varScale="1">
        <p:scale>
          <a:sx n="70" d="100"/>
          <a:sy n="70" d="100"/>
        </p:scale>
        <p:origin x="16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F9B5-EA50-45E4-8048-75C5920352F1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88925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78250" y="9377363"/>
            <a:ext cx="288925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00F3B-2F46-43B0-A3CF-25D7DC8F99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8354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F3647-3D27-4338-B7E2-F73878D3ECD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739775"/>
            <a:ext cx="4935538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D1C4F-B2A0-48A6-B062-86B8D6DE1DF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6622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D1C4F-B2A0-48A6-B062-86B8D6DE1DFF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3821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610350"/>
            <a:ext cx="1331912" cy="2476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70120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610350"/>
            <a:ext cx="1331912" cy="2476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49318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610350"/>
            <a:ext cx="1331912" cy="2476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56784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12088" y="6610350"/>
            <a:ext cx="1331912" cy="2476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772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0" y="6610350"/>
            <a:ext cx="9144000" cy="247650"/>
          </a:xfrm>
          <a:prstGeom prst="rect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prstClr val="white"/>
              </a:solidFill>
            </a:endParaRPr>
          </a:p>
        </p:txBody>
      </p:sp>
      <p:pic>
        <p:nvPicPr>
          <p:cNvPr id="1032" name="Immagine 4" descr="untitled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6738" y="-33338"/>
            <a:ext cx="2928937" cy="43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8" y="6610350"/>
            <a:ext cx="1331912" cy="2476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‹N›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84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4427984" y="1196752"/>
            <a:ext cx="4104184" cy="4320480"/>
          </a:xfrm>
        </p:spPr>
        <p:txBody>
          <a:bodyPr/>
          <a:lstStyle/>
          <a:p>
            <a:pPr algn="ctr"/>
            <a:r>
              <a:rPr lang="it-IT" sz="3600" b="1" dirty="0" smtClean="0"/>
              <a:t>LA CORNICE ISTITUZIONALE</a:t>
            </a:r>
            <a:r>
              <a:rPr lang="it-IT" sz="2000" u="sng" dirty="0"/>
              <a:t/>
            </a:r>
            <a:br>
              <a:rPr lang="it-IT" sz="2000" u="sng" dirty="0"/>
            </a:br>
            <a:r>
              <a:rPr lang="it-IT" sz="2000" u="sng" dirty="0" smtClean="0"/>
              <a:t/>
            </a:r>
            <a:br>
              <a:rPr lang="it-IT" sz="2000" u="sng" dirty="0" smtClean="0"/>
            </a:br>
            <a:r>
              <a:rPr lang="it-IT" sz="2000" cap="none" dirty="0" smtClean="0"/>
              <a:t>Francesca Russo, Regione Veneto</a:t>
            </a:r>
            <a:br>
              <a:rPr lang="it-IT" sz="2000" cap="none" dirty="0" smtClean="0"/>
            </a:br>
            <a:r>
              <a:rPr lang="it-IT" sz="2000" cap="none" dirty="0" smtClean="0"/>
              <a:t/>
            </a:r>
            <a:br>
              <a:rPr lang="it-IT" sz="2000" cap="none" dirty="0" smtClean="0"/>
            </a:br>
            <a:r>
              <a:rPr lang="it-IT" sz="2000" cap="none" dirty="0"/>
              <a:t/>
            </a:r>
            <a:br>
              <a:rPr lang="it-IT" sz="2000" cap="none" dirty="0"/>
            </a:br>
            <a:r>
              <a:rPr lang="it-IT" sz="2000" cap="none" dirty="0" smtClean="0"/>
              <a:t>Coordinamento Interregionale</a:t>
            </a:r>
            <a:br>
              <a:rPr lang="it-IT" sz="2000" cap="none" dirty="0" smtClean="0"/>
            </a:br>
            <a:r>
              <a:rPr lang="it-IT" sz="2000" b="1" cap="none" dirty="0" smtClean="0"/>
              <a:t>Area Prevenzione e Sanità Pubblica</a:t>
            </a:r>
            <a:r>
              <a:rPr lang="it-IT" sz="2000" cap="none" dirty="0" smtClean="0"/>
              <a:t/>
            </a:r>
            <a:br>
              <a:rPr lang="it-IT" sz="2000" cap="none" dirty="0" smtClean="0"/>
            </a:br>
            <a:endParaRPr lang="it-IT" sz="3200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3814" r="7337" b="3412"/>
          <a:stretch/>
        </p:blipFill>
        <p:spPr bwMode="auto">
          <a:xfrm>
            <a:off x="0" y="399553"/>
            <a:ext cx="4122398" cy="619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1716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>
                <a:uFill>
                  <a:solidFill>
                    <a:srgbClr val="C00000"/>
                  </a:solidFill>
                </a:uFill>
              </a:rPr>
              <a:t>Commissione Salute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Aree tematiche</a:t>
            </a:r>
          </a:p>
          <a:p>
            <a:pPr marL="514350" indent="-514350">
              <a:buFont typeface="+mj-lt"/>
              <a:buAutoNum type="arabicPeriod"/>
            </a:pP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Assistenza Territoriale (Distrettuale)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Assistenza Ospedaliera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Prevenzione e Sanità Pubblica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Economico-Finanziaria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Farmaceutica e Dispositivi Medici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ICT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spc="-100" dirty="0" smtClean="0">
                <a:solidFill>
                  <a:schemeClr val="tx2"/>
                </a:solidFill>
              </a:rPr>
              <a:t>Area Risorse Umane, </a:t>
            </a:r>
            <a:r>
              <a:rPr lang="it-IT" sz="2000" b="1" spc="-100" dirty="0">
                <a:solidFill>
                  <a:schemeClr val="tx2"/>
                </a:solidFill>
              </a:rPr>
              <a:t>Formazione</a:t>
            </a:r>
            <a:r>
              <a:rPr lang="it-IT" sz="2000" b="1" spc="-100" dirty="0" smtClean="0">
                <a:solidFill>
                  <a:schemeClr val="tx2"/>
                </a:solidFill>
              </a:rPr>
              <a:t> e </a:t>
            </a:r>
            <a:r>
              <a:rPr lang="it-IT" sz="2000" b="1" spc="-100" dirty="0">
                <a:solidFill>
                  <a:schemeClr val="tx2"/>
                </a:solidFill>
              </a:rPr>
              <a:t>Fabbisogni</a:t>
            </a:r>
            <a:r>
              <a:rPr lang="it-IT" sz="2000" b="1" spc="-100" dirty="0" smtClean="0">
                <a:solidFill>
                  <a:schemeClr val="tx2"/>
                </a:solidFill>
              </a:rPr>
              <a:t> Formativi</a:t>
            </a: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Ricerca Sanitaria</a:t>
            </a:r>
          </a:p>
          <a:p>
            <a:pPr marL="0" indent="0">
              <a:buNone/>
            </a:pPr>
            <a:endParaRPr lang="it-IT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29356376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>
                <a:uFill>
                  <a:solidFill>
                    <a:srgbClr val="C00000"/>
                  </a:solidFill>
                </a:uFill>
              </a:rPr>
              <a:t>Commissione Salute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Aree tematiche</a:t>
            </a:r>
          </a:p>
          <a:p>
            <a:pPr marL="514350" indent="-514350">
              <a:buFont typeface="+mj-lt"/>
              <a:buAutoNum type="arabicPeriod"/>
            </a:pP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Assistenza Territoriale (Distrettuale)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Assistenza Ospedaliera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Area Prevenzione e Sanità Pubblica</a:t>
            </a:r>
            <a:endParaRPr lang="it-IT" sz="2000" b="1" dirty="0" smtClean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Economico-Finanziaria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Farmaceutica e Dispositivi Medici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ICT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spc="-100" dirty="0" smtClean="0">
                <a:solidFill>
                  <a:schemeClr val="bg2"/>
                </a:solidFill>
              </a:rPr>
              <a:t>Area Risorse Umane, </a:t>
            </a:r>
            <a:r>
              <a:rPr lang="it-IT" sz="2000" b="1" spc="-100" dirty="0">
                <a:solidFill>
                  <a:schemeClr val="bg2"/>
                </a:solidFill>
              </a:rPr>
              <a:t>Formazione</a:t>
            </a:r>
            <a:r>
              <a:rPr lang="it-IT" sz="2000" b="1" spc="-100" dirty="0" smtClean="0">
                <a:solidFill>
                  <a:schemeClr val="bg2"/>
                </a:solidFill>
              </a:rPr>
              <a:t> e </a:t>
            </a:r>
            <a:r>
              <a:rPr lang="it-IT" sz="2000" b="1" spc="-100" dirty="0">
                <a:solidFill>
                  <a:schemeClr val="bg2"/>
                </a:solidFill>
              </a:rPr>
              <a:t>Fabbisogni</a:t>
            </a:r>
            <a:r>
              <a:rPr lang="it-IT" sz="2000" b="1" spc="-100" dirty="0" smtClean="0">
                <a:solidFill>
                  <a:schemeClr val="bg2"/>
                </a:solidFill>
              </a:rPr>
              <a:t> Formativi</a:t>
            </a:r>
            <a:endParaRPr lang="it-IT" sz="2000" b="1" dirty="0" smtClean="0">
              <a:solidFill>
                <a:schemeClr val="bg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2"/>
                </a:solidFill>
              </a:rPr>
              <a:t>Area Ricerca Sanitaria</a:t>
            </a:r>
          </a:p>
          <a:p>
            <a:pPr marL="0" indent="0">
              <a:buNone/>
            </a:pPr>
            <a:endParaRPr lang="it-IT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708797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 smtClean="0">
                <a:uFill>
                  <a:solidFill>
                    <a:srgbClr val="00B050"/>
                  </a:solidFill>
                </a:uFill>
              </a:rPr>
              <a:t>Area Prevenzione e Sanità Pubblica</a:t>
            </a:r>
            <a:endParaRPr lang="it-IT" sz="2800" b="1" u="heavy" dirty="0">
              <a:uFill>
                <a:solidFill>
                  <a:srgbClr val="00B050"/>
                </a:solidFill>
              </a:u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componenti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b="1" dirty="0" smtClean="0">
                <a:solidFill>
                  <a:schemeClr val="tx2"/>
                </a:solidFill>
              </a:rPr>
              <a:t>Referenti di settore delle Regioni/Province Autonome</a:t>
            </a:r>
            <a:endParaRPr lang="it-IT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Coordinamento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VENETO</a:t>
            </a:r>
          </a:p>
          <a:p>
            <a:pPr marL="0" indent="0">
              <a:buNone/>
            </a:pPr>
            <a:endParaRPr lang="it-IT" sz="2000" dirty="0" smtClean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Vice-Coordinamento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TOSCANA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17401659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>
                <a:uFill>
                  <a:solidFill>
                    <a:srgbClr val="00B050"/>
                  </a:solidFill>
                </a:uFill>
              </a:rPr>
              <a:t>Area Prevenzione e Sanità Pubblica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b="1" dirty="0" smtClean="0"/>
          </a:p>
          <a:p>
            <a:pPr marL="0" indent="0">
              <a:buNone/>
            </a:pPr>
            <a:r>
              <a:rPr lang="it-IT" b="1" dirty="0" smtClean="0"/>
              <a:t>Gruppi Tecnici Interregionali</a:t>
            </a:r>
          </a:p>
          <a:p>
            <a:pPr marL="514350" indent="-514350">
              <a:buFont typeface="+mj-lt"/>
              <a:buAutoNum type="arabicPeriod"/>
            </a:pP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Prevenzione e Sanità Pubblica</a:t>
            </a:r>
            <a:endParaRPr lang="it-IT" sz="2000" b="1" dirty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Sanità </a:t>
            </a:r>
            <a:r>
              <a:rPr lang="it-IT" sz="2000" b="1" dirty="0">
                <a:solidFill>
                  <a:schemeClr val="tx2"/>
                </a:solidFill>
              </a:rPr>
              <a:t>Veterinaria e Sicurezza </a:t>
            </a:r>
            <a:r>
              <a:rPr lang="it-IT" sz="2000" b="1" dirty="0" smtClean="0">
                <a:solidFill>
                  <a:schemeClr val="tx2"/>
                </a:solidFill>
              </a:rPr>
              <a:t>Alimentare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u="heavy" dirty="0" smtClean="0">
                <a:solidFill>
                  <a:schemeClr val="tx2"/>
                </a:solidFill>
                <a:uFill>
                  <a:solidFill>
                    <a:srgbClr val="00B0F0"/>
                  </a:solidFill>
                </a:uFill>
              </a:rPr>
              <a:t>Salute e Sicurezza nei Luoghi di Lavoro</a:t>
            </a: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Medicina Legale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 err="1" smtClean="0">
                <a:solidFill>
                  <a:schemeClr val="tx2"/>
                </a:solidFill>
              </a:rPr>
              <a:t>REACh</a:t>
            </a:r>
            <a:endParaRPr lang="it-IT" sz="20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</a:rPr>
              <a:t>Attività sportive</a:t>
            </a:r>
          </a:p>
          <a:p>
            <a:pPr marL="514350" indent="-514350">
              <a:buFont typeface="+mj-lt"/>
              <a:buAutoNum type="arabicPeriod"/>
            </a:pPr>
            <a:endParaRPr lang="it-IT" sz="20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296" y="3717032"/>
            <a:ext cx="1247783" cy="176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886" y="3164211"/>
            <a:ext cx="1235150" cy="1748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5"/>
          <a:srcRect l="4972" t="2542" r="6119"/>
          <a:stretch/>
        </p:blipFill>
        <p:spPr>
          <a:xfrm>
            <a:off x="6806566" y="2683980"/>
            <a:ext cx="1285097" cy="1825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69908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721834" y="764704"/>
            <a:ext cx="5946510" cy="1296144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tx2"/>
                </a:solidFill>
              </a:rPr>
              <a:t>	</a:t>
            </a:r>
            <a:r>
              <a:rPr lang="it-IT" sz="2400" b="1" dirty="0" smtClean="0">
                <a:solidFill>
                  <a:schemeClr val="tx2"/>
                </a:solidFill>
              </a:rPr>
              <a:t>Conferenza delle Regioni e delle 	Province Autonome</a:t>
            </a:r>
          </a:p>
          <a:p>
            <a:pPr algn="ctr"/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it-IT" b="1" dirty="0" smtClean="0">
                <a:solidFill>
                  <a:schemeClr val="bg1">
                    <a:lumMod val="50000"/>
                  </a:schemeClr>
                </a:solidFill>
              </a:rPr>
              <a:t>EMILIA-ROMAGNA</a:t>
            </a:r>
            <a:endParaRPr lang="it-IT" sz="2400" b="1" dirty="0" smtClean="0">
              <a:solidFill>
                <a:schemeClr val="tx2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4427984" y="2420888"/>
            <a:ext cx="2736304" cy="108012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70C0"/>
                </a:solidFill>
              </a:rPr>
              <a:t>VII</a:t>
            </a:r>
            <a:r>
              <a:rPr lang="it-IT" sz="2400" b="1" dirty="0">
                <a:solidFill>
                  <a:schemeClr val="tx2"/>
                </a:solidFill>
              </a:rPr>
              <a:t> </a:t>
            </a:r>
            <a:r>
              <a:rPr lang="it-IT" sz="2400" b="1" dirty="0" smtClean="0">
                <a:solidFill>
                  <a:schemeClr val="tx2"/>
                </a:solidFill>
              </a:rPr>
              <a:t>Commissione Salute</a:t>
            </a:r>
          </a:p>
          <a:p>
            <a:pPr algn="ctr"/>
            <a:r>
              <a:rPr lang="it-IT" b="1" dirty="0">
                <a:solidFill>
                  <a:schemeClr val="bg1">
                    <a:lumMod val="50000"/>
                  </a:schemeClr>
                </a:solidFill>
              </a:rPr>
              <a:t>PIEMONTE</a:t>
            </a:r>
            <a:endParaRPr lang="it-IT" sz="2400" b="1" dirty="0" smtClean="0">
              <a:solidFill>
                <a:schemeClr val="tx2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843752" y="242088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553200" y="242088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3131840" y="242088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3208331" y="3861048"/>
            <a:ext cx="3095433" cy="1070081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70C0"/>
                </a:solidFill>
              </a:rPr>
              <a:t>3 </a:t>
            </a:r>
            <a:r>
              <a:rPr lang="it-IT" sz="2400" b="1" dirty="0" smtClean="0">
                <a:solidFill>
                  <a:schemeClr val="tx2"/>
                </a:solidFill>
              </a:rPr>
              <a:t>Area Prevenzione e Sanità Pubblica</a:t>
            </a:r>
          </a:p>
          <a:p>
            <a:pPr algn="ctr"/>
            <a:r>
              <a:rPr lang="it-IT" b="1" dirty="0" smtClean="0">
                <a:solidFill>
                  <a:schemeClr val="bg1">
                    <a:lumMod val="50000"/>
                  </a:schemeClr>
                </a:solidFill>
              </a:rPr>
              <a:t>VENETO</a:t>
            </a:r>
            <a:endParaRPr lang="it-IT" sz="2400" b="1" dirty="0" smtClean="0">
              <a:solidFill>
                <a:schemeClr val="tx2"/>
              </a:solidFill>
            </a:endParaRPr>
          </a:p>
        </p:txBody>
      </p:sp>
      <p:pic>
        <p:nvPicPr>
          <p:cNvPr id="2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17724"/>
            <a:ext cx="1717527" cy="990104"/>
          </a:xfrm>
        </p:spPr>
      </p:pic>
      <p:sp>
        <p:nvSpPr>
          <p:cNvPr id="26" name="Rettangolo 25"/>
          <p:cNvSpPr/>
          <p:nvPr/>
        </p:nvSpPr>
        <p:spPr>
          <a:xfrm>
            <a:off x="1464661" y="5287843"/>
            <a:ext cx="2371294" cy="1070081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2"/>
                </a:solidFill>
              </a:rPr>
              <a:t>	</a:t>
            </a:r>
            <a:r>
              <a:rPr lang="it-IT" b="1" dirty="0" smtClean="0">
                <a:solidFill>
                  <a:schemeClr val="tx2"/>
                </a:solidFill>
              </a:rPr>
              <a:t>GTI SSLL</a:t>
            </a:r>
          </a:p>
          <a:p>
            <a:pPr algn="r"/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</a:rPr>
              <a:t>LOMBARDIA</a:t>
            </a:r>
            <a:endParaRPr lang="it-IT" b="1" dirty="0" smtClean="0">
              <a:solidFill>
                <a:schemeClr val="tx2"/>
              </a:solidFill>
            </a:endParaRPr>
          </a:p>
        </p:txBody>
      </p:sp>
      <p:pic>
        <p:nvPicPr>
          <p:cNvPr id="27" name="Immagin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573656"/>
            <a:ext cx="954356" cy="537257"/>
          </a:xfrm>
          <a:prstGeom prst="rect">
            <a:avLst/>
          </a:prstGeom>
          <a:noFill/>
        </p:spPr>
      </p:pic>
      <p:sp>
        <p:nvSpPr>
          <p:cNvPr id="31" name="Rettangolo 30"/>
          <p:cNvSpPr/>
          <p:nvPr/>
        </p:nvSpPr>
        <p:spPr>
          <a:xfrm>
            <a:off x="6611386" y="5287842"/>
            <a:ext cx="1152128" cy="1070081"/>
          </a:xfrm>
          <a:prstGeom prst="rect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2"/>
                </a:solidFill>
              </a:rPr>
              <a:t>Medicina Legale</a:t>
            </a:r>
          </a:p>
        </p:txBody>
      </p:sp>
      <p:sp>
        <p:nvSpPr>
          <p:cNvPr id="34" name="Rettangolo 33"/>
          <p:cNvSpPr/>
          <p:nvPr/>
        </p:nvSpPr>
        <p:spPr>
          <a:xfrm>
            <a:off x="7290048" y="2409029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ttangolo 35"/>
          <p:cNvSpPr/>
          <p:nvPr/>
        </p:nvSpPr>
        <p:spPr>
          <a:xfrm>
            <a:off x="1889018" y="385602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6481862" y="386104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7794911" y="3856028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569705" y="3867344"/>
            <a:ext cx="115212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5292080" y="5287842"/>
            <a:ext cx="1152128" cy="1070081"/>
          </a:xfrm>
          <a:prstGeom prst="rect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chemeClr val="tx2"/>
                </a:solidFill>
              </a:rPr>
              <a:t>Sanità Veterinaria e Sicurezza Alimentare</a:t>
            </a:r>
          </a:p>
        </p:txBody>
      </p:sp>
      <p:sp>
        <p:nvSpPr>
          <p:cNvPr id="43" name="Rettangolo 42"/>
          <p:cNvSpPr/>
          <p:nvPr/>
        </p:nvSpPr>
        <p:spPr>
          <a:xfrm>
            <a:off x="78077" y="5287841"/>
            <a:ext cx="1233475" cy="1070081"/>
          </a:xfrm>
          <a:prstGeom prst="rect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chemeClr val="tx2"/>
                </a:solidFill>
              </a:rPr>
              <a:t>Prevenzione e Sanità Pubblica</a:t>
            </a:r>
          </a:p>
        </p:txBody>
      </p:sp>
      <p:sp>
        <p:nvSpPr>
          <p:cNvPr id="44" name="Rettangolo 43"/>
          <p:cNvSpPr/>
          <p:nvPr/>
        </p:nvSpPr>
        <p:spPr>
          <a:xfrm>
            <a:off x="3995936" y="5287845"/>
            <a:ext cx="1152128" cy="1070081"/>
          </a:xfrm>
          <a:prstGeom prst="rect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err="1" smtClean="0">
                <a:solidFill>
                  <a:schemeClr val="tx2"/>
                </a:solidFill>
              </a:rPr>
              <a:t>REACh</a:t>
            </a:r>
            <a:endParaRPr lang="it-IT" sz="2000" b="1" dirty="0" smtClean="0">
              <a:solidFill>
                <a:schemeClr val="tx2"/>
              </a:solidFill>
            </a:endParaRPr>
          </a:p>
        </p:txBody>
      </p:sp>
      <p:sp>
        <p:nvSpPr>
          <p:cNvPr id="45" name="Rettangolo 44"/>
          <p:cNvSpPr/>
          <p:nvPr/>
        </p:nvSpPr>
        <p:spPr>
          <a:xfrm>
            <a:off x="7919111" y="5287842"/>
            <a:ext cx="1152128" cy="1070081"/>
          </a:xfrm>
          <a:prstGeom prst="rect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tx2"/>
                </a:solidFill>
              </a:rPr>
              <a:t>Attività Sportive</a:t>
            </a:r>
          </a:p>
        </p:txBody>
      </p:sp>
      <p:sp>
        <p:nvSpPr>
          <p:cNvPr id="46" name="Rettangolo 45"/>
          <p:cNvSpPr/>
          <p:nvPr/>
        </p:nvSpPr>
        <p:spPr>
          <a:xfrm>
            <a:off x="0" y="2420888"/>
            <a:ext cx="427440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ttangolo 46"/>
          <p:cNvSpPr/>
          <p:nvPr/>
        </p:nvSpPr>
        <p:spPr>
          <a:xfrm>
            <a:off x="8578136" y="2409029"/>
            <a:ext cx="565864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Rettangolo 47"/>
          <p:cNvSpPr/>
          <p:nvPr/>
        </p:nvSpPr>
        <p:spPr>
          <a:xfrm>
            <a:off x="0" y="3867344"/>
            <a:ext cx="427440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616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4211960" y="2132856"/>
            <a:ext cx="4482050" cy="2160240"/>
          </a:xfrm>
        </p:spPr>
        <p:txBody>
          <a:bodyPr anchor="ctr"/>
          <a:lstStyle/>
          <a:p>
            <a:pPr algn="ctr"/>
            <a:r>
              <a:rPr lang="it-IT" sz="3600" b="1" cap="none" dirty="0" smtClean="0"/>
              <a:t>GRAZIE</a:t>
            </a:r>
            <a:r>
              <a:rPr lang="it-IT" sz="2000" cap="none" dirty="0" smtClean="0"/>
              <a:t/>
            </a:r>
            <a:br>
              <a:rPr lang="it-IT" sz="2000" cap="none" dirty="0" smtClean="0"/>
            </a:br>
            <a:r>
              <a:rPr lang="it-IT" sz="2000" cap="none" dirty="0" smtClean="0"/>
              <a:t/>
            </a:r>
            <a:br>
              <a:rPr lang="it-IT" sz="2000" cap="none" dirty="0" smtClean="0"/>
            </a:br>
            <a:r>
              <a:rPr lang="it-IT" sz="2000" cap="none" dirty="0" smtClean="0"/>
              <a:t>coordinamentointerregionaleprevenzione@regione.veneto.it</a:t>
            </a:r>
            <a:endParaRPr lang="it-IT" sz="32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3814" r="7337" b="3412"/>
          <a:stretch/>
        </p:blipFill>
        <p:spPr bwMode="auto">
          <a:xfrm>
            <a:off x="0" y="399553"/>
            <a:ext cx="4122398" cy="619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6791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Conferenza delle Regioni e delle Province Autonome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organismo di coordinamento politico tra</a:t>
            </a:r>
          </a:p>
          <a:p>
            <a:pPr marL="0" indent="0" algn="ctr">
              <a:buNone/>
            </a:pPr>
            <a:r>
              <a:rPr lang="it-IT" b="1" dirty="0" smtClean="0"/>
              <a:t>Presidenti delle Regioni/Province Autonome</a:t>
            </a:r>
          </a:p>
          <a:p>
            <a:pPr marL="0" indent="0" algn="ctr">
              <a:buNone/>
            </a:pPr>
            <a:endParaRPr lang="it-IT" b="1" dirty="0"/>
          </a:p>
          <a:p>
            <a:pPr marL="0" indent="0">
              <a:buNone/>
            </a:pPr>
            <a:r>
              <a:rPr lang="it-IT" sz="2000" dirty="0" smtClean="0"/>
              <a:t>Esigenze</a:t>
            </a:r>
          </a:p>
          <a:p>
            <a:pPr marL="0" indent="0">
              <a:buNone/>
            </a:pPr>
            <a:endParaRPr lang="it-IT" sz="2000" dirty="0" smtClean="0"/>
          </a:p>
          <a:p>
            <a:pPr>
              <a:buFontTx/>
              <a:buChar char="-"/>
            </a:pPr>
            <a:r>
              <a:rPr lang="it-IT" sz="2000" dirty="0" smtClean="0"/>
              <a:t>instaurazione di un </a:t>
            </a:r>
            <a:r>
              <a:rPr lang="it-IT" sz="2000" b="1" dirty="0" smtClean="0">
                <a:solidFill>
                  <a:schemeClr val="tx2"/>
                </a:solidFill>
              </a:rPr>
              <a:t>confronto </a:t>
            </a:r>
            <a:r>
              <a:rPr lang="it-IT" sz="2000" b="1" dirty="0">
                <a:solidFill>
                  <a:schemeClr val="tx2"/>
                </a:solidFill>
              </a:rPr>
              <a:t>interregionale permanente</a:t>
            </a:r>
          </a:p>
          <a:p>
            <a:pPr>
              <a:buFontTx/>
              <a:buChar char="-"/>
            </a:pPr>
            <a:r>
              <a:rPr lang="it-IT" sz="2000" dirty="0" smtClean="0"/>
              <a:t>miglioramento del </a:t>
            </a:r>
            <a:r>
              <a:rPr lang="it-IT" sz="2000" b="1" dirty="0" smtClean="0">
                <a:solidFill>
                  <a:schemeClr val="tx2"/>
                </a:solidFill>
              </a:rPr>
              <a:t>raccordo con lo Stato </a:t>
            </a:r>
            <a:r>
              <a:rPr lang="it-IT" sz="2000" dirty="0" smtClean="0"/>
              <a:t>attraverso l’elaborazione di documenti condivisi</a:t>
            </a:r>
          </a:p>
          <a:p>
            <a:pPr>
              <a:buFontTx/>
              <a:buChar char="-"/>
            </a:pPr>
            <a:r>
              <a:rPr lang="it-IT" sz="2000" dirty="0" smtClean="0"/>
              <a:t>necessità di </a:t>
            </a:r>
            <a:r>
              <a:rPr lang="it-IT" sz="2000" b="1" dirty="0" smtClean="0">
                <a:solidFill>
                  <a:schemeClr val="tx2"/>
                </a:solidFill>
              </a:rPr>
              <a:t>rappresentare</a:t>
            </a:r>
            <a:r>
              <a:rPr lang="it-IT" sz="2000" dirty="0" smtClean="0">
                <a:solidFill>
                  <a:schemeClr val="tx2"/>
                </a:solidFill>
              </a:rPr>
              <a:t> </a:t>
            </a:r>
            <a:r>
              <a:rPr lang="it-IT" sz="2000" dirty="0" smtClean="0"/>
              <a:t>all’esterno e nelle relazioni istituzionali il «sistema dei governi regionali»</a:t>
            </a: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2782988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Conferenza delle Regioni e delle Province Autonome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sede istituzionale del confronto interregionale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In questa sede sono predisposti i documenti che vengono presentati e illustrati al Governo nelle riunioni della </a:t>
            </a:r>
            <a:r>
              <a:rPr lang="it-IT" b="1" dirty="0" smtClean="0">
                <a:solidFill>
                  <a:schemeClr val="tx2"/>
                </a:solidFill>
              </a:rPr>
              <a:t>Conferenza Stato-Regioni </a:t>
            </a:r>
            <a:r>
              <a:rPr lang="it-IT" dirty="0" smtClean="0"/>
              <a:t>e della </a:t>
            </a:r>
            <a:r>
              <a:rPr lang="it-IT" b="1" dirty="0" smtClean="0">
                <a:solidFill>
                  <a:schemeClr val="tx2"/>
                </a:solidFill>
              </a:rPr>
              <a:t>Conferenza Unificata</a:t>
            </a:r>
            <a:endParaRPr lang="it-IT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25804292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Conferenza delle Regioni e delle Province Autonome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componenti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b="1" dirty="0" smtClean="0"/>
              <a:t>19</a:t>
            </a:r>
            <a:r>
              <a:rPr lang="it-IT" dirty="0" smtClean="0"/>
              <a:t> Presidenti delle </a:t>
            </a:r>
            <a:r>
              <a:rPr lang="it-IT" b="1" dirty="0" smtClean="0">
                <a:solidFill>
                  <a:schemeClr val="tx2"/>
                </a:solidFill>
              </a:rPr>
              <a:t>Regioni</a:t>
            </a:r>
          </a:p>
          <a:p>
            <a:pPr marL="0" indent="0">
              <a:buNone/>
            </a:pPr>
            <a:r>
              <a:rPr lang="it-IT" b="1" dirty="0" smtClean="0"/>
              <a:t>  2 </a:t>
            </a:r>
            <a:r>
              <a:rPr lang="it-IT" dirty="0" smtClean="0"/>
              <a:t>Presidenti </a:t>
            </a:r>
            <a:r>
              <a:rPr lang="it-IT" dirty="0"/>
              <a:t>delle </a:t>
            </a:r>
            <a:r>
              <a:rPr lang="it-IT" b="1" dirty="0" smtClean="0">
                <a:solidFill>
                  <a:schemeClr val="tx2"/>
                </a:solidFill>
              </a:rPr>
              <a:t>Province Autonome</a:t>
            </a:r>
          </a:p>
          <a:p>
            <a:pPr marL="0" indent="0">
              <a:buNone/>
            </a:pPr>
            <a:endParaRPr lang="it-IT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Presidenza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EMILIA-ROMAGNA</a:t>
            </a:r>
          </a:p>
          <a:p>
            <a:pPr marL="0" indent="0">
              <a:buNone/>
            </a:pPr>
            <a:endParaRPr lang="it-IT" sz="2000" dirty="0" smtClean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Vice-Presidenza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cap="all" dirty="0">
                <a:solidFill>
                  <a:schemeClr val="bg1">
                    <a:lumMod val="50000"/>
                  </a:schemeClr>
                </a:solidFill>
              </a:rPr>
              <a:t>Liguria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4490656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Conferenza delle Regioni e delle Province Autonome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 smtClean="0"/>
              <a:t>Commissioni di lavoro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Affari istituzionali e generali</a:t>
            </a:r>
            <a:endParaRPr lang="it-IT" sz="20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Affari finanziari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Affari europei e internazionali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Infrastrutture, mobilità e governo del territorio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Ambiente ed energia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Beni e attività culturali 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Salute</a:t>
            </a:r>
            <a:endParaRPr lang="it-IT" sz="20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Politiche sociali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Istruzione, lavoro, innovazione e ricerca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Politiche agricole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Attività produttive</a:t>
            </a:r>
            <a:endParaRPr lang="it-IT" sz="2000" b="1" dirty="0">
              <a:solidFill>
                <a:schemeClr val="bg1">
                  <a:lumMod val="65000"/>
                </a:schemeClr>
              </a:solidFill>
            </a:endParaRP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Speciali</a:t>
            </a:r>
            <a:endParaRPr lang="it-IT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8276806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Conferenza delle Regioni e delle Province Autonome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 smtClean="0"/>
              <a:t>Commissioni di lavoro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Affari istituzionali e generali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Affari finanziari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Affari europei e internazionali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Infrastrutture, mobilità e governo del territorio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Ambiente ed energia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Beni e attività culturali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tx2"/>
                </a:solidFill>
              </a:rPr>
              <a:t>Salute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Politiche sociali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Istruzione, lavoro, innovazione e ricerca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Politiche agricole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Attività produttive</a:t>
            </a:r>
          </a:p>
          <a:p>
            <a:pPr marL="514350" indent="-514350">
              <a:buFont typeface="+mj-lt"/>
              <a:buAutoNum type="romanUcPeriod"/>
            </a:pPr>
            <a:r>
              <a:rPr lang="it-IT" sz="2000" b="1" dirty="0" smtClean="0">
                <a:solidFill>
                  <a:schemeClr val="bg2"/>
                </a:solidFill>
              </a:rPr>
              <a:t>Speciali</a:t>
            </a:r>
            <a:endParaRPr lang="it-IT" b="1" dirty="0" smtClean="0">
              <a:solidFill>
                <a:schemeClr val="bg2"/>
              </a:solidFill>
            </a:endParaRPr>
          </a:p>
          <a:p>
            <a:pPr marL="0" indent="0">
              <a:buNone/>
            </a:pPr>
            <a:endParaRPr lang="it-IT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24860059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 smtClean="0">
                <a:uFill>
                  <a:solidFill>
                    <a:srgbClr val="C00000"/>
                  </a:solidFill>
                </a:uFill>
              </a:rPr>
              <a:t>Commissione Salute</a:t>
            </a:r>
            <a:endParaRPr lang="it-IT" sz="2800" b="1" u="heavy" dirty="0">
              <a:uFill>
                <a:solidFill>
                  <a:srgbClr val="C00000"/>
                </a:solidFill>
              </a:u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raccordo tra livello tecnico e livello politico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In questa sede </a:t>
            </a:r>
            <a:r>
              <a:rPr lang="it-IT" dirty="0" smtClean="0"/>
              <a:t>si analizzano e si discutono argomenti, atti amministrativi, principali normative in ambito sanitario allo scopo di fornire ai Presidenti tutti gli elementi tecnici e politici necessari a compiere </a:t>
            </a:r>
            <a:r>
              <a:rPr lang="it-IT" b="1" dirty="0" smtClean="0">
                <a:solidFill>
                  <a:schemeClr val="tx2"/>
                </a:solidFill>
              </a:rPr>
              <a:t>scelte «informate»</a:t>
            </a:r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4288177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>
                <a:uFill>
                  <a:solidFill>
                    <a:srgbClr val="C00000"/>
                  </a:solidFill>
                </a:uFill>
              </a:rPr>
              <a:t>Commissione Salute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componenti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b="1" dirty="0" smtClean="0">
                <a:solidFill>
                  <a:schemeClr val="tx2"/>
                </a:solidFill>
              </a:rPr>
              <a:t>Assessori alla Sanità delle Regioni/Province Autonome</a:t>
            </a:r>
            <a:endParaRPr lang="it-IT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Coordinamento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PIEMONTE</a:t>
            </a:r>
          </a:p>
          <a:p>
            <a:pPr marL="0" indent="0">
              <a:buNone/>
            </a:pPr>
            <a:endParaRPr lang="it-IT" sz="2000" dirty="0" smtClean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it-IT" sz="2000" b="1" i="1" dirty="0" smtClean="0"/>
              <a:t>Vice-Coordinamento</a:t>
            </a:r>
          </a:p>
          <a:p>
            <a:pPr marL="0" indent="0" algn="r">
              <a:buNone/>
            </a:pPr>
            <a:r>
              <a:rPr lang="it-IT" sz="2000" dirty="0">
                <a:solidFill>
                  <a:schemeClr val="tx2"/>
                </a:solidFill>
              </a:rPr>
              <a:t>	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EMILIA-ROMAGNA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</p:spTree>
    <p:extLst>
      <p:ext uri="{BB962C8B-B14F-4D97-AF65-F5344CB8AC3E}">
        <p14:creationId xmlns:p14="http://schemas.microsoft.com/office/powerpoint/2010/main" val="9629089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11760" y="533400"/>
            <a:ext cx="6275040" cy="990600"/>
          </a:xfrm>
        </p:spPr>
        <p:txBody>
          <a:bodyPr>
            <a:noAutofit/>
          </a:bodyPr>
          <a:lstStyle/>
          <a:p>
            <a:r>
              <a:rPr lang="it-IT" sz="2800" b="1" u="heavy" dirty="0">
                <a:uFill>
                  <a:solidFill>
                    <a:srgbClr val="C00000"/>
                  </a:solidFill>
                </a:uFill>
              </a:rPr>
              <a:t>Commissione Salute</a:t>
            </a:r>
            <a:endParaRPr lang="it-IT" sz="2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b="1" dirty="0" smtClean="0"/>
              <a:t>organizzazione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La Commissione Salute si avvale di funzionari e esperti delle Regioni/Province Autonome e ne organizza il lavoro</a:t>
            </a:r>
          </a:p>
          <a:p>
            <a:pPr marL="0" indent="0" algn="ctr">
              <a:buNone/>
            </a:pP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71C875-85E4-486D-B105-90DE3C478424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it-IT" dirty="0">
              <a:solidFill>
                <a:prstClr val="black"/>
              </a:solidFill>
            </a:endParaRPr>
          </a:p>
        </p:txBody>
      </p:sp>
      <p:pic>
        <p:nvPicPr>
          <p:cNvPr id="6" name="Segnaposto contenuto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1717527" cy="990104"/>
          </a:xfrm>
        </p:spPr>
      </p:pic>
      <p:sp>
        <p:nvSpPr>
          <p:cNvPr id="7" name="Callout 10 6"/>
          <p:cNvSpPr/>
          <p:nvPr/>
        </p:nvSpPr>
        <p:spPr>
          <a:xfrm>
            <a:off x="4788024" y="4059036"/>
            <a:ext cx="3024064" cy="1118592"/>
          </a:xfrm>
          <a:prstGeom prst="callout2">
            <a:avLst>
              <a:gd name="adj1" fmla="val -25173"/>
              <a:gd name="adj2" fmla="val 20589"/>
              <a:gd name="adj3" fmla="val -25541"/>
              <a:gd name="adj4" fmla="val 112831"/>
              <a:gd name="adj5" fmla="val 45242"/>
              <a:gd name="adj6" fmla="val 9864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2"/>
                </a:solidFill>
              </a:rPr>
              <a:t>   aree tematiche</a:t>
            </a:r>
            <a:endParaRPr lang="it-IT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03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hiar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ar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443</Words>
  <Application>Microsoft Office PowerPoint</Application>
  <PresentationFormat>Presentazione su schermo (4:3)</PresentationFormat>
  <Paragraphs>158</Paragraphs>
  <Slides>15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8" baseType="lpstr">
      <vt:lpstr>Arial</vt:lpstr>
      <vt:lpstr>Calibri</vt:lpstr>
      <vt:lpstr>1_Chiaro</vt:lpstr>
      <vt:lpstr>LA CORNICE ISTITUZIONALE  Francesca Russo, Regione Veneto   Coordinamento Interregionale Area Prevenzione e Sanità Pubblica </vt:lpstr>
      <vt:lpstr>Conferenza delle Regioni e delle Province Autonome</vt:lpstr>
      <vt:lpstr>Conferenza delle Regioni e delle Province Autonome</vt:lpstr>
      <vt:lpstr>Conferenza delle Regioni e delle Province Autonome</vt:lpstr>
      <vt:lpstr>Conferenza delle Regioni e delle Province Autonome</vt:lpstr>
      <vt:lpstr>Conferenza delle Regioni e delle Province Autonome</vt:lpstr>
      <vt:lpstr>Commissione Salute</vt:lpstr>
      <vt:lpstr>Commissione Salute</vt:lpstr>
      <vt:lpstr>Commissione Salute</vt:lpstr>
      <vt:lpstr>Commissione Salute</vt:lpstr>
      <vt:lpstr>Commissione Salute</vt:lpstr>
      <vt:lpstr>Area Prevenzione e Sanità Pubblica</vt:lpstr>
      <vt:lpstr>Area Prevenzione e Sanità Pubblica</vt:lpstr>
      <vt:lpstr>Presentazione standard di PowerPoint</vt:lpstr>
      <vt:lpstr>GRAZIE  coordinamentointerregionaleprevenzione@regione.veneto.it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sv</dc:creator>
  <cp:lastModifiedBy>Anna Simonetto</cp:lastModifiedBy>
  <cp:revision>186</cp:revision>
  <cp:lastPrinted>2016-03-29T11:29:04Z</cp:lastPrinted>
  <dcterms:created xsi:type="dcterms:W3CDTF">2016-03-11T10:04:32Z</dcterms:created>
  <dcterms:modified xsi:type="dcterms:W3CDTF">2017-06-20T21:11:28Z</dcterms:modified>
</cp:coreProperties>
</file>